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7" r:id="rId19"/>
    <p:sldId id="274" r:id="rId20"/>
    <p:sldId id="275" r:id="rId21"/>
    <p:sldId id="289" r:id="rId22"/>
    <p:sldId id="288" r:id="rId23"/>
    <p:sldId id="276" r:id="rId24"/>
    <p:sldId id="291" r:id="rId25"/>
    <p:sldId id="277" r:id="rId26"/>
    <p:sldId id="278" r:id="rId27"/>
    <p:sldId id="279" r:id="rId28"/>
    <p:sldId id="282" r:id="rId29"/>
    <p:sldId id="283" r:id="rId30"/>
    <p:sldId id="284" r:id="rId31"/>
    <p:sldId id="285" r:id="rId32"/>
    <p:sldId id="286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25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5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1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4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278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3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66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3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2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9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DE87A-B9AF-41F1-9CC5-1CA723EEEBC8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0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9C661-220E-4417-9A79-A7C2090ED1AE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6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F31BE-816E-489B-B76C-BB24805F7FAC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04157-5D48-454C-85FA-EC03BE594C18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4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0B7DF-E479-4B6B-BF74-21F853345AEA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3A05-AE85-4F63-B713-32F7525B0F1E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3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A362D-7A41-418A-9278-0598CCE8FBF4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1C753-81E1-427F-AF4A-CB06A8A1955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7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B539-791E-4A95-A7BF-B92618C987EA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9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AD9F2-D7CC-4A2B-BF34-5B215376CE1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8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C6EAB-7C74-4EA5-9FFA-7C32318F60E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7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6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8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7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5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46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51DF90E-06CE-4A97-A596-28EAC4FCDD42}" type="slidenum">
              <a:rPr lang="es-ES" altLang="es-E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3" Type="http://schemas.openxmlformats.org/officeDocument/2006/relationships/image" Target="../media/image153.jpg"/><Relationship Id="rId7" Type="http://schemas.openxmlformats.org/officeDocument/2006/relationships/image" Target="../media/image157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10" Type="http://schemas.openxmlformats.org/officeDocument/2006/relationships/image" Target="../media/image160.jpg"/><Relationship Id="rId4" Type="http://schemas.openxmlformats.org/officeDocument/2006/relationships/image" Target="../media/image154.jpg"/><Relationship Id="rId9" Type="http://schemas.openxmlformats.org/officeDocument/2006/relationships/image" Target="../media/image15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162.jpg"/><Relationship Id="rId7" Type="http://schemas.openxmlformats.org/officeDocument/2006/relationships/image" Target="../media/image166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10" Type="http://schemas.openxmlformats.org/officeDocument/2006/relationships/image" Target="../media/image169.jpg"/><Relationship Id="rId4" Type="http://schemas.openxmlformats.org/officeDocument/2006/relationships/image" Target="../media/image163.jpg"/><Relationship Id="rId9" Type="http://schemas.openxmlformats.org/officeDocument/2006/relationships/image" Target="../media/image16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4.jpg"/><Relationship Id="rId11" Type="http://schemas.openxmlformats.org/officeDocument/2006/relationships/image" Target="../media/image179.jpg"/><Relationship Id="rId5" Type="http://schemas.openxmlformats.org/officeDocument/2006/relationships/image" Target="../media/image173.jpg"/><Relationship Id="rId10" Type="http://schemas.openxmlformats.org/officeDocument/2006/relationships/image" Target="../media/image178.jpg"/><Relationship Id="rId4" Type="http://schemas.openxmlformats.org/officeDocument/2006/relationships/image" Target="../media/image172.jpg"/><Relationship Id="rId9" Type="http://schemas.openxmlformats.org/officeDocument/2006/relationships/image" Target="../media/image17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g"/><Relationship Id="rId13" Type="http://schemas.openxmlformats.org/officeDocument/2006/relationships/image" Target="../media/image191.jpg"/><Relationship Id="rId3" Type="http://schemas.openxmlformats.org/officeDocument/2006/relationships/image" Target="../media/image181.jpg"/><Relationship Id="rId7" Type="http://schemas.openxmlformats.org/officeDocument/2006/relationships/image" Target="../media/image185.jpg"/><Relationship Id="rId12" Type="http://schemas.openxmlformats.org/officeDocument/2006/relationships/image" Target="../media/image190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4.jpg"/><Relationship Id="rId11" Type="http://schemas.openxmlformats.org/officeDocument/2006/relationships/image" Target="../media/image189.jpg"/><Relationship Id="rId5" Type="http://schemas.openxmlformats.org/officeDocument/2006/relationships/image" Target="../media/image183.jpg"/><Relationship Id="rId10" Type="http://schemas.openxmlformats.org/officeDocument/2006/relationships/image" Target="../media/image188.JPG"/><Relationship Id="rId4" Type="http://schemas.openxmlformats.org/officeDocument/2006/relationships/image" Target="../media/image182.jpg"/><Relationship Id="rId9" Type="http://schemas.openxmlformats.org/officeDocument/2006/relationships/image" Target="../media/image18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6.jpg"/><Relationship Id="rId5" Type="http://schemas.openxmlformats.org/officeDocument/2006/relationships/image" Target="../media/image195.JPEG"/><Relationship Id="rId4" Type="http://schemas.openxmlformats.org/officeDocument/2006/relationships/image" Target="../media/image19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g"/><Relationship Id="rId3" Type="http://schemas.openxmlformats.org/officeDocument/2006/relationships/image" Target="../media/image202.jpg"/><Relationship Id="rId7" Type="http://schemas.openxmlformats.org/officeDocument/2006/relationships/image" Target="../media/image206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5.jpg"/><Relationship Id="rId5" Type="http://schemas.openxmlformats.org/officeDocument/2006/relationships/image" Target="../media/image204.jpg"/><Relationship Id="rId4" Type="http://schemas.openxmlformats.org/officeDocument/2006/relationships/image" Target="../media/image203.jpg"/><Relationship Id="rId9" Type="http://schemas.openxmlformats.org/officeDocument/2006/relationships/image" Target="../media/image20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The XX Intro [long version]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760" y="2471886"/>
            <a:ext cx="609600" cy="609600"/>
          </a:xfrm>
        </p:spPr>
      </p:pic>
      <p:sp>
        <p:nvSpPr>
          <p:cNvPr id="6" name="CuadroTexto 5"/>
          <p:cNvSpPr txBox="1"/>
          <p:nvPr/>
        </p:nvSpPr>
        <p:spPr>
          <a:xfrm>
            <a:off x="3892731" y="1715589"/>
            <a:ext cx="3901440" cy="1365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557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15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1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97" y="-10290"/>
            <a:ext cx="4414999" cy="295107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87" y="2650312"/>
            <a:ext cx="2486025" cy="1857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43" y="2964795"/>
            <a:ext cx="2970557" cy="22193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18" y="-10290"/>
            <a:ext cx="4470178" cy="29750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0"/>
            <a:ext cx="6340985" cy="42417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04" y="2819119"/>
            <a:ext cx="5817996" cy="389442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482"/>
            <a:ext cx="3933675" cy="26109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0" y="-10290"/>
            <a:ext cx="9132600" cy="657815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6174461"/>
            <a:ext cx="91326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Por las mismas razones es tan rica la fauna. Destaca el venado, el corzo, el águila, la cigüeña o la grulla. Estamos en el paraíso de las aves.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1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6613" cy="39124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42" y="3894842"/>
            <a:ext cx="2260879" cy="30145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47" y="14235"/>
            <a:ext cx="4853354" cy="3903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35" y="3854267"/>
            <a:ext cx="2170444" cy="30693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23" y="3926647"/>
            <a:ext cx="2069961" cy="31101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2" y="3926647"/>
            <a:ext cx="4480266" cy="299693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Las actividades tradicionales ligadas a la explotación de los recursos naturales sigue teniendo mucha importancia en B-CV. Actividades que fomentan el desarrollo sostenible.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4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9179169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00" y="2626500"/>
            <a:ext cx="4343400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204155" cy="61395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7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8" y="-26628"/>
            <a:ext cx="9179503" cy="68846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65" y="-53256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664" y="-26628"/>
            <a:ext cx="10351355" cy="688462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-24985" y="122190"/>
            <a:ext cx="9028307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La agricultura se ha modernizado y sigue teniendo mucha importancia. Destacar el algodón, el arroz y sobre todo los cultivos intensivos de regadío. Los </a:t>
            </a:r>
            <a:r>
              <a:rPr lang="es-ES" sz="2000" b="1" dirty="0" err="1" smtClean="0">
                <a:solidFill>
                  <a:srgbClr val="FF0000"/>
                </a:solidFill>
              </a:rPr>
              <a:t>hortofrutícolas,los</a:t>
            </a:r>
            <a:r>
              <a:rPr lang="es-ES" sz="2000" b="1" dirty="0" smtClean="0">
                <a:solidFill>
                  <a:srgbClr val="FF0000"/>
                </a:solidFill>
              </a:rPr>
              <a:t> industriales y los ecológicos. Hay dos grandes empresas en la zona; Las Lomas y el Cortijo </a:t>
            </a:r>
            <a:r>
              <a:rPr lang="es-ES" sz="2000" b="1" dirty="0" err="1" smtClean="0">
                <a:solidFill>
                  <a:srgbClr val="FF0000"/>
                </a:solidFill>
              </a:rPr>
              <a:t>Bio</a:t>
            </a:r>
            <a:r>
              <a:rPr lang="es-ES" sz="2400" b="1" dirty="0" smtClean="0">
                <a:solidFill>
                  <a:srgbClr val="FF0000"/>
                </a:solidFill>
              </a:rPr>
              <a:t>.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0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93" y="-70812"/>
            <a:ext cx="4190636" cy="419063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57" y="3572706"/>
            <a:ext cx="5930543" cy="33359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43" y="-15398"/>
            <a:ext cx="5045857" cy="37698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31" y="3082123"/>
            <a:ext cx="5034502" cy="37758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" y="-58365"/>
            <a:ext cx="9144000" cy="27190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4"/>
            <a:ext cx="4264544" cy="31984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" y="3293831"/>
            <a:ext cx="5704427" cy="36148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3" y="3351541"/>
            <a:ext cx="5360743" cy="357382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-52257" y="5930108"/>
            <a:ext cx="932440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Zona tradicional ganadera, esta modernizada, sigue teniendo importancia. Destacar la cabra </a:t>
            </a:r>
            <a:r>
              <a:rPr lang="es-ES" sz="1600" b="1" dirty="0" err="1" smtClean="0">
                <a:solidFill>
                  <a:srgbClr val="FF0000"/>
                </a:solidFill>
              </a:rPr>
              <a:t>payoya</a:t>
            </a:r>
            <a:r>
              <a:rPr lang="es-ES" sz="1600" b="1" dirty="0" smtClean="0">
                <a:solidFill>
                  <a:srgbClr val="FF0000"/>
                </a:solidFill>
              </a:rPr>
              <a:t>, la oveja, la retinta y el toro. Las dehesas son explotaciones que fomentan</a:t>
            </a:r>
          </a:p>
          <a:p>
            <a:r>
              <a:rPr lang="es-ES" sz="1600" b="1" dirty="0" smtClean="0">
                <a:solidFill>
                  <a:srgbClr val="FF0000"/>
                </a:solidFill>
              </a:rPr>
              <a:t> el desarrollo sostenible. Domina el carácter extensivo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6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-1"/>
            <a:ext cx="5747657" cy="431074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432"/>
            <a:ext cx="4141255" cy="41412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579"/>
            <a:ext cx="5054321" cy="33634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54321" y="4180344"/>
            <a:ext cx="4089679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Las actividades forestales, siguen teniendo importancia, sobre todo el corcho. El carbón ha decaído mucho.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4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19" y="0"/>
            <a:ext cx="11430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251209" y="6000541"/>
            <a:ext cx="952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El sector secundario está muy poco desarrollado. Algo de construcción, 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plantas de envasado hortícolas y algunas industrias complementarias.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0" y="2085173"/>
            <a:ext cx="91440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El crecimiento del sector servicios es espectacular. Hoy es el primer sector productivo de B-CV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Estamos ante unos yacimientos prehistóricos más importantes de España. Debido a su posición entre dos continentes, la laguna y la sierra. Hay pinturas rupestres, tumbas antropomórficas y dólmenes.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3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s-ES" altLang="es-ES" sz="44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s-ES" altLang="es-ES" sz="3200" smtClean="0"/>
          </a:p>
        </p:txBody>
      </p:sp>
      <p:pic>
        <p:nvPicPr>
          <p:cNvPr id="2052" name="Picture 4" descr="1196600058_extras_ladillos_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0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ES" smtClean="0">
                <a:solidFill>
                  <a:srgbClr val="FFFFFF"/>
                </a:solidFill>
              </a:rPr>
              <a:t>aa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13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" y="0"/>
            <a:ext cx="9137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4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0" decel="50000" autoRev="1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3076" name="Picture 4" descr="727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71646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aa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-6350"/>
            <a:ext cx="445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in_titulo-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6227763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814" y="6350"/>
            <a:ext cx="10409628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811140" y="0"/>
            <a:ext cx="3332860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Una situación privilegiada. Entre dos continentes, Europa y África. Entre dos mares; Atlántico y Mediterráneo. Entre playa y sierra. Puerta natural del parque de los alcornocales 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6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0" y="5947733"/>
            <a:ext cx="9144000" cy="92333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En el 711 tuvo lugar aquí la batalla de la </a:t>
            </a:r>
            <a:r>
              <a:rPr lang="es-ES" dirty="0" err="1" smtClean="0">
                <a:solidFill>
                  <a:srgbClr val="FF0000"/>
                </a:solidFill>
              </a:rPr>
              <a:t>Janda</a:t>
            </a:r>
            <a:r>
              <a:rPr lang="es-ES" dirty="0" smtClean="0">
                <a:solidFill>
                  <a:srgbClr val="FF0000"/>
                </a:solidFill>
              </a:rPr>
              <a:t>. Marcó el fin de la Edad Antigua y el principio de la Edad Media. Terminaba una época y empezaba otra. También se explica por la situación entre dos continentes.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3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7" y="-21485"/>
            <a:ext cx="9144000" cy="5016137"/>
          </a:xfrm>
        </p:spPr>
      </p:pic>
      <p:sp>
        <p:nvSpPr>
          <p:cNvPr id="4" name="CuadroTexto 3"/>
          <p:cNvSpPr txBox="1"/>
          <p:nvPr/>
        </p:nvSpPr>
        <p:spPr>
          <a:xfrm>
            <a:off x="0" y="6126163"/>
            <a:ext cx="9144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La misma situación geoestratégica que explica la construcción de la </a:t>
            </a:r>
            <a:r>
              <a:rPr lang="es-ES" sz="2000" b="1" dirty="0" err="1" smtClean="0">
                <a:solidFill>
                  <a:srgbClr val="FF0000"/>
                </a:solidFill>
              </a:rPr>
              <a:t>aquería</a:t>
            </a:r>
            <a:r>
              <a:rPr lang="es-ES" sz="2000" b="1" dirty="0" smtClean="0">
                <a:solidFill>
                  <a:srgbClr val="FF0000"/>
                </a:solidFill>
              </a:rPr>
              <a:t> “</a:t>
            </a:r>
            <a:r>
              <a:rPr lang="es-ES" sz="2000" b="1" dirty="0" err="1" smtClean="0">
                <a:solidFill>
                  <a:srgbClr val="FF0000"/>
                </a:solidFill>
              </a:rPr>
              <a:t>Benalup</a:t>
            </a:r>
            <a:r>
              <a:rPr lang="es-ES" sz="2000" b="1" dirty="0" smtClean="0">
                <a:solidFill>
                  <a:srgbClr val="FF0000"/>
                </a:solidFill>
              </a:rPr>
              <a:t>” el hijo del lobo, en el siglo XII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0" y="-21485"/>
            <a:ext cx="8157744" cy="61183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7" y="19885"/>
            <a:ext cx="8152197" cy="61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4100" name="Picture 4" descr="cuervo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9144000" cy="61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magen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-26988"/>
            <a:ext cx="48180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jav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75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mona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331913" y="333375"/>
            <a:ext cx="43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ES" smtClean="0">
                <a:solidFill>
                  <a:srgbClr val="99CC00"/>
                </a:solidFill>
              </a:rPr>
              <a:t>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0" y="-1"/>
            <a:ext cx="9121775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En el siglo XVIII se construye el Monasterio del Cuervo, un lugar privilegiado en un paraje natural extraordinario</a:t>
            </a:r>
            <a:endParaRPr lang="es-E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7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7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80" decel="50000" autoRev="1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8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En 1555 aparece por primera vez en las fuentes escritas Casas Viejas, como un lugar de poblamiento disperso. </a:t>
            </a:r>
            <a:r>
              <a:rPr lang="es-ES" b="1" dirty="0" err="1" smtClean="0">
                <a:solidFill>
                  <a:srgbClr val="FF0000"/>
                </a:solidFill>
              </a:rPr>
              <a:t>Benalup</a:t>
            </a:r>
            <a:r>
              <a:rPr lang="es-ES" b="1" dirty="0" smtClean="0">
                <a:solidFill>
                  <a:srgbClr val="FF0000"/>
                </a:solidFill>
              </a:rPr>
              <a:t>, como se ve en el mapa, era otra cosa.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0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5124" name="Picture 4" descr="Explorar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49213"/>
            <a:ext cx="54260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5875"/>
            <a:ext cx="74517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ampúa (Chozas de Casas Viejas Gráficas Españolas sf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4925" y="-17463"/>
            <a:ext cx="9094788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En el siglo XIX al hilo de la consolidación del latifundismo con la desamortización se pasa de hábitat disperso a concentrado, en torno a la vieja venta y la ermita 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5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9220" name="Picture 4" descr="2001cuadrillasegaores19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st%20etn%20os018%20apuesta%20de%20segad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cuadrilladesegad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0675"/>
            <a:ext cx="5580063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segad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95600"/>
            <a:ext cx="5003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e (6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carborero mond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06750"/>
            <a:ext cx="46434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6217920"/>
            <a:ext cx="9039497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En el XX el pueblo se consolida en torno a </a:t>
            </a:r>
            <a:r>
              <a:rPr lang="es-ES" b="1" dirty="0" err="1" smtClean="0">
                <a:solidFill>
                  <a:srgbClr val="FF0000"/>
                </a:solidFill>
              </a:rPr>
              <a:t>sopacas</a:t>
            </a:r>
            <a:r>
              <a:rPr lang="es-ES" b="1" dirty="0" smtClean="0">
                <a:solidFill>
                  <a:srgbClr val="FF0000"/>
                </a:solidFill>
              </a:rPr>
              <a:t> (segadores) y jornaleros. El problema agrario desembocará en los famosos sucesos de Casas Viejas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6148" name="Picture 4" descr="escanear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498792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escanear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47988"/>
            <a:ext cx="6516687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fotopach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enribreu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76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juancab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47808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6387737"/>
            <a:ext cx="9144000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En 1913 se descubre al mundo científico el Tajo de las Figuras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7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10244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-42863"/>
            <a:ext cx="7812087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0"/>
            <a:ext cx="9685338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En 1933 un levantamiento anarquista termina con la represión gubernamental, muriendo 28 personas. Las causas hay que buscarlas en el subdesarrollo económico, la dependencia hacia Medina y el atraso educativo y cultural.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8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11268" name="Picture 4" descr="DSC_3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SC_34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se4_r-c1_33-1-13_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8"/>
            <a:ext cx="9144000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se4_r-c1_33-1-13_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se4_r-c1_33-1-13_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6126163"/>
            <a:ext cx="914400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Los hechos tuvieron tanta importancia que acabaron con el gobierno de Azaña y el bienio progresista de la segunda república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7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12292" name="Picture 4" descr="sp4_i_33_3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sp4_i_33_3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unhambredeperrovagabu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ampúa (Choza Seisdedos con cama sf,sl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9144000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4callenuevaSánchez del P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4callenuevaSerra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38"/>
            <a:ext cx="91440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6126163"/>
            <a:ext cx="9144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Desde entonces hasta la actualidad los sucesos de Casas Viejas han sido objeto de atención mediática y polémica política.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5575"/>
            <a:ext cx="9131891" cy="6078415"/>
          </a:xfr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Tres unidades de relieve claramente diferenciadas; la mesa, el valle y la sierra</a:t>
            </a:r>
            <a:endParaRPr 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2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13316" name="Picture 4" descr="sin_titulo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69 (23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sin_titulo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69 (18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sin_titulo-1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img0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Durante el franquismo se le cambió el nombre de Casas Viejas por el de </a:t>
            </a:r>
            <a:r>
              <a:rPr lang="es-ES" b="1" dirty="0" err="1" smtClean="0">
                <a:solidFill>
                  <a:srgbClr val="FF0000"/>
                </a:solidFill>
              </a:rPr>
              <a:t>Benalup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2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14340" name="Picture 4" descr="fotograf%C3%ADa%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julio71a (14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Chozas ta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julio71a (13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sin_titulo-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92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91440" y="92076"/>
            <a:ext cx="905256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El 20 de marzo de 1991 se consiguió la independencia de Medina. Este año se celebra el 26 aniversario de la segregación. Son las famosas Vaquillas.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6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" y="0"/>
            <a:ext cx="4907756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60" y="0"/>
            <a:ext cx="4843463" cy="6858000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-83161" y="1272"/>
            <a:ext cx="931032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En la actualidad una de las apuestas de B-CV es el turismo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5" y="694772"/>
            <a:ext cx="9039497" cy="639221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436"/>
            <a:ext cx="8725724" cy="58073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" y="694772"/>
            <a:ext cx="9144000" cy="514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" y="781156"/>
            <a:ext cx="9144000" cy="60945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5" y="745820"/>
            <a:ext cx="9144000" cy="5143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0"/>
            <a:ext cx="9144000" cy="60945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097" y="705302"/>
            <a:ext cx="10618592" cy="63711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788" y="-58186"/>
            <a:ext cx="10289512" cy="6858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7602" y="6093220"/>
            <a:ext cx="817506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Además de los recursos </a:t>
            </a:r>
            <a:r>
              <a:rPr lang="es-ES" sz="2000" b="1" dirty="0" err="1" smtClean="0">
                <a:solidFill>
                  <a:srgbClr val="FF0000"/>
                </a:solidFill>
              </a:rPr>
              <a:t>naturales,culturales</a:t>
            </a:r>
            <a:r>
              <a:rPr lang="es-ES" sz="2000" b="1" dirty="0" smtClean="0">
                <a:solidFill>
                  <a:srgbClr val="FF0000"/>
                </a:solidFill>
              </a:rPr>
              <a:t> e históricos ya mostrados. B-CV es un atractivo pueblo andaluz.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9" y="-20137"/>
            <a:ext cx="5158603" cy="687813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14" y="-20137"/>
            <a:ext cx="4849586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62"/>
            <a:ext cx="9144000" cy="51206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3" y="12840"/>
            <a:ext cx="9137040" cy="54822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75"/>
            <a:ext cx="9114609" cy="350342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8697" y="-20137"/>
            <a:ext cx="652040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Con una variada y rica oferta festiva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-1"/>
            <a:ext cx="4141825" cy="55224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74096"/>
            <a:ext cx="4002410" cy="53365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45" y="-52782"/>
            <a:ext cx="4843463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" y="-83448"/>
            <a:ext cx="51435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-74096"/>
            <a:ext cx="4002410" cy="53365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8" y="-124094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8" y="-114114"/>
            <a:ext cx="9013839" cy="50477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8" y="-33450"/>
            <a:ext cx="37719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3" y="1650357"/>
            <a:ext cx="9149227" cy="512356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43108" y="-124094"/>
            <a:ext cx="9000892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0000"/>
                </a:solidFill>
              </a:rPr>
              <a:t>Con una rica gastronomía basada en los estupendos recursos naturales de la zona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605756"/>
            <a:ext cx="6019800" cy="45148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25" y="2645550"/>
            <a:ext cx="3333750" cy="1866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9"/>
            <a:ext cx="9144000" cy="5486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54" y="-61338"/>
            <a:ext cx="9254407" cy="61819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49" y="837714"/>
            <a:ext cx="9144000" cy="6096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46" y="235095"/>
            <a:ext cx="9344536" cy="67280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45" y="1790614"/>
            <a:ext cx="9144000" cy="5143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2" y="-266521"/>
            <a:ext cx="9278432" cy="69588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985" y="-266521"/>
            <a:ext cx="9148841" cy="68699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570" y="42069"/>
            <a:ext cx="9193912" cy="690379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46" y="-24710"/>
            <a:ext cx="9380394" cy="527007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-40312" y="6493582"/>
            <a:ext cx="8583421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Con  una rica oferta en Restauración y hospedaje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640"/>
            <a:ext cx="9144000" cy="28803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916"/>
            <a:ext cx="9144000" cy="50977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5322"/>
            <a:ext cx="9160607" cy="59978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916"/>
            <a:ext cx="9073332" cy="50977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837"/>
            <a:ext cx="9168909" cy="61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54" y="0"/>
            <a:ext cx="9190654" cy="51467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317"/>
            <a:ext cx="9144000" cy="62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95"/>
            <a:ext cx="3800489" cy="506731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065"/>
            <a:ext cx="2763837" cy="20649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89" y="-66694"/>
            <a:ext cx="5343511" cy="39922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2188763"/>
            <a:ext cx="7107974" cy="47374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674"/>
            <a:ext cx="9303210" cy="695067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-92674"/>
            <a:ext cx="9303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La sierra.- Relieve alpino, plegado, donde la erosión de la arenisca da lugar a formas caprichosas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461" y="796346"/>
            <a:ext cx="8229600" cy="1143000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2924969"/>
            <a:ext cx="2819400" cy="18764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8" y="-48269"/>
            <a:ext cx="4572000" cy="4572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6" y="12398"/>
            <a:ext cx="6036655" cy="60633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2" y="0"/>
            <a:ext cx="5715000" cy="3009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838" y="3049629"/>
            <a:ext cx="5734050" cy="39338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69" y="4619817"/>
            <a:ext cx="3519166" cy="23418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64" y="3021055"/>
            <a:ext cx="59531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8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6704" y="6185416"/>
            <a:ext cx="6756163" cy="4375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rgbClr val="92D050"/>
                </a:solidFill>
              </a:rPr>
              <a:t>Puerta natural del parque de los Alcornocales</a:t>
            </a:r>
            <a:endParaRPr lang="es-ES" b="1" dirty="0">
              <a:solidFill>
                <a:srgbClr val="92D050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2011681"/>
            <a:ext cx="9144000" cy="888274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Bienvenido a </a:t>
            </a:r>
            <a:r>
              <a:rPr lang="es-ES" sz="3600" b="1" dirty="0" err="1" smtClean="0">
                <a:solidFill>
                  <a:srgbClr val="FF0000"/>
                </a:solidFill>
              </a:rPr>
              <a:t>Benalup</a:t>
            </a:r>
            <a:r>
              <a:rPr lang="es-ES" sz="3600" b="1" dirty="0" smtClean="0">
                <a:solidFill>
                  <a:srgbClr val="FF0000"/>
                </a:solidFill>
              </a:rPr>
              <a:t>-Casas Viejas</a:t>
            </a: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56337" y="2967335"/>
            <a:ext cx="20313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FIN</a:t>
            </a:r>
            <a:endParaRPr lang="es-E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7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  <p:bldP spid="4" grpId="0"/>
      <p:bldP spid="4" grpId="1"/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" y="0"/>
            <a:ext cx="10297055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" y="-97036"/>
            <a:ext cx="9277939" cy="62064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54"/>
            <a:ext cx="9391405" cy="704355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594" y="-97036"/>
            <a:ext cx="1019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El Valle.- Relieve tabular. Antigua Laguna de la </a:t>
            </a:r>
            <a:r>
              <a:rPr lang="es-ES" sz="2400" b="1" dirty="0" err="1" smtClean="0">
                <a:solidFill>
                  <a:srgbClr val="FF0000"/>
                </a:solidFill>
              </a:rPr>
              <a:t>Janda</a:t>
            </a:r>
            <a:r>
              <a:rPr lang="es-ES" sz="2400" b="1" dirty="0" smtClean="0">
                <a:solidFill>
                  <a:srgbClr val="FF0000"/>
                </a:solidFill>
              </a:rPr>
              <a:t> y los pantanos. Tierras arcillosas, las mejores para la agricultura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1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90187" cy="477296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8" y="844063"/>
            <a:ext cx="9148178" cy="6103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0"/>
            <a:ext cx="9144000" cy="60945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" y="1792683"/>
            <a:ext cx="9144000" cy="51549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71"/>
            <a:ext cx="9144000" cy="60934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4179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La mesa baja. Relieve tabular. Erosión diferencial de la caliza que ha resistido. En el relieve en cuesta se sitúa B-CV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1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" y="793820"/>
            <a:ext cx="9059464" cy="606418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2" y="0"/>
            <a:ext cx="9698182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2569" y="0"/>
            <a:ext cx="9041431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El </a:t>
            </a:r>
            <a:r>
              <a:rPr lang="es-ES" sz="2400" b="1" dirty="0" err="1" smtClean="0">
                <a:solidFill>
                  <a:srgbClr val="FF0000"/>
                </a:solidFill>
              </a:rPr>
              <a:t>Barbate</a:t>
            </a:r>
            <a:r>
              <a:rPr lang="es-ES" sz="2400" b="1" dirty="0" smtClean="0">
                <a:solidFill>
                  <a:srgbClr val="FF0000"/>
                </a:solidFill>
              </a:rPr>
              <a:t> drena la comarca. Celemín y el Álamo afluentes. Estiaje en verano, salvo en los Charcos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6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981575"/>
            <a:ext cx="2819400" cy="1876425"/>
          </a:xfrm>
        </p:spPr>
      </p:pic>
      <p:sp>
        <p:nvSpPr>
          <p:cNvPr id="5" name="CuadroTexto 4"/>
          <p:cNvSpPr txBox="1"/>
          <p:nvPr/>
        </p:nvSpPr>
        <p:spPr>
          <a:xfrm>
            <a:off x="0" y="5657671"/>
            <a:ext cx="448156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Clima mediterráneo oceánico. Abundantes precipitaciones, sequía estival, estupendas temperaturas. Inconveniente el Levante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3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6"/>
            <a:ext cx="9226382" cy="635459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037"/>
            <a:ext cx="9226382" cy="69108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038"/>
            <a:ext cx="9144000" cy="6069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5" y="777813"/>
            <a:ext cx="9143998" cy="6086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97" y="-78252"/>
            <a:ext cx="5237186" cy="69850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" y="-13372"/>
            <a:ext cx="5080000" cy="381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" y="-70026"/>
            <a:ext cx="9125844" cy="38666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" y="777812"/>
            <a:ext cx="9175968" cy="61077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1336" y="0"/>
            <a:ext cx="9122663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La vegetación es de la más rica y variada de Europa. Por las buenas condiciones climáticas, por la situación de transición y por el menor desarrollo económico de la zona. Reseñas los alcornoques, los palmitos y acebuches los más grandes </a:t>
            </a:r>
            <a:r>
              <a:rPr lang="es-ES" b="1" dirty="0">
                <a:solidFill>
                  <a:srgbClr val="FF0000"/>
                </a:solidFill>
              </a:rPr>
              <a:t>de Europa</a:t>
            </a:r>
            <a:r>
              <a:rPr lang="es-ES" b="1" dirty="0" smtClean="0">
                <a:solidFill>
                  <a:srgbClr val="FF0000"/>
                </a:solidFill>
              </a:rPr>
              <a:t>, </a:t>
            </a:r>
            <a:r>
              <a:rPr lang="es-ES" b="1" dirty="0">
                <a:solidFill>
                  <a:srgbClr val="FF0000"/>
                </a:solidFill>
              </a:rPr>
              <a:t>la </a:t>
            </a:r>
            <a:r>
              <a:rPr lang="es-ES" b="1" dirty="0" err="1">
                <a:solidFill>
                  <a:srgbClr val="FF0000"/>
                </a:solidFill>
              </a:rPr>
              <a:t>droxophila</a:t>
            </a:r>
            <a:r>
              <a:rPr lang="es-ES" b="1" dirty="0">
                <a:solidFill>
                  <a:srgbClr val="FF0000"/>
                </a:solidFill>
              </a:rPr>
              <a:t>, </a:t>
            </a:r>
            <a:r>
              <a:rPr lang="es-ES" b="1" dirty="0" smtClean="0">
                <a:solidFill>
                  <a:srgbClr val="FF0000"/>
                </a:solidFill>
              </a:rPr>
              <a:t>y los canutos.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0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382</TotalTime>
  <Words>820</Words>
  <Application>Microsoft Office PowerPoint</Application>
  <PresentationFormat>Presentación en pantalla (4:3)</PresentationFormat>
  <Paragraphs>40</Paragraphs>
  <Slides>41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Century Gothic</vt:lpstr>
      <vt:lpstr>Wingdings 3</vt:lpstr>
      <vt:lpstr>Sector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Bienvenido a Benalup-Casas Viejas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Salustiano Gutiérrez Baena</dc:creator>
  <cp:lastModifiedBy>Salustiano Gutiérrez Baena</cp:lastModifiedBy>
  <cp:revision>32</cp:revision>
  <dcterms:created xsi:type="dcterms:W3CDTF">2017-03-12T10:03:49Z</dcterms:created>
  <dcterms:modified xsi:type="dcterms:W3CDTF">2017-05-10T05:47:29Z</dcterms:modified>
</cp:coreProperties>
</file>